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5"/>
  </p:notesMasterIdLst>
  <p:sldIdLst>
    <p:sldId id="256" r:id="rId2"/>
    <p:sldId id="257" r:id="rId3"/>
    <p:sldId id="258" r:id="rId4"/>
    <p:sldId id="266" r:id="rId5"/>
    <p:sldId id="293" r:id="rId6"/>
    <p:sldId id="268" r:id="rId7"/>
    <p:sldId id="265" r:id="rId8"/>
    <p:sldId id="272" r:id="rId9"/>
    <p:sldId id="267" r:id="rId10"/>
    <p:sldId id="270" r:id="rId11"/>
    <p:sldId id="269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94" r:id="rId21"/>
    <p:sldId id="280" r:id="rId22"/>
    <p:sldId id="259" r:id="rId23"/>
    <p:sldId id="260" r:id="rId24"/>
    <p:sldId id="281" r:id="rId25"/>
    <p:sldId id="298" r:id="rId26"/>
    <p:sldId id="303" r:id="rId27"/>
    <p:sldId id="304" r:id="rId28"/>
    <p:sldId id="300" r:id="rId29"/>
    <p:sldId id="301" r:id="rId30"/>
    <p:sldId id="305" r:id="rId31"/>
    <p:sldId id="302" r:id="rId32"/>
    <p:sldId id="308" r:id="rId33"/>
    <p:sldId id="309" r:id="rId34"/>
    <p:sldId id="306" r:id="rId35"/>
    <p:sldId id="307" r:id="rId36"/>
    <p:sldId id="310" r:id="rId37"/>
    <p:sldId id="311" r:id="rId38"/>
    <p:sldId id="312" r:id="rId39"/>
    <p:sldId id="315" r:id="rId40"/>
    <p:sldId id="285" r:id="rId41"/>
    <p:sldId id="286" r:id="rId42"/>
    <p:sldId id="290" r:id="rId43"/>
    <p:sldId id="291" r:id="rId44"/>
    <p:sldId id="287" r:id="rId45"/>
    <p:sldId id="292" r:id="rId46"/>
    <p:sldId id="288" r:id="rId47"/>
    <p:sldId id="289" r:id="rId48"/>
    <p:sldId id="299" r:id="rId49"/>
    <p:sldId id="295" r:id="rId50"/>
    <p:sldId id="296" r:id="rId51"/>
    <p:sldId id="261" r:id="rId52"/>
    <p:sldId id="262" r:id="rId53"/>
    <p:sldId id="297" r:id="rId54"/>
    <p:sldId id="313" r:id="rId55"/>
    <p:sldId id="317" r:id="rId56"/>
    <p:sldId id="318" r:id="rId57"/>
    <p:sldId id="319" r:id="rId58"/>
    <p:sldId id="320" r:id="rId59"/>
    <p:sldId id="321" r:id="rId60"/>
    <p:sldId id="322" r:id="rId61"/>
    <p:sldId id="316" r:id="rId62"/>
    <p:sldId id="314" r:id="rId63"/>
    <p:sldId id="264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050"/>
    <a:srgbClr val="3F3F3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7234" autoAdjust="0"/>
  </p:normalViewPr>
  <p:slideViewPr>
    <p:cSldViewPr snapToGrid="0">
      <p:cViewPr varScale="1">
        <p:scale>
          <a:sx n="101" d="100"/>
          <a:sy n="101" d="100"/>
        </p:scale>
        <p:origin x="1818" y="96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-1452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</c:v>
                </c:pt>
                <c:pt idx="1">
                  <c:v>1378</c:v>
                </c:pt>
                <c:pt idx="2">
                  <c:v>1526</c:v>
                </c:pt>
                <c:pt idx="3">
                  <c:v>1651</c:v>
                </c:pt>
                <c:pt idx="4">
                  <c:v>1897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2083928"/>
        <c:axId val="432082944"/>
      </c:lineChart>
      <c:catAx>
        <c:axId val="432083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2944"/>
        <c:crosses val="autoZero"/>
        <c:auto val="1"/>
        <c:lblAlgn val="ctr"/>
        <c:lblOffset val="100"/>
        <c:noMultiLvlLbl val="0"/>
      </c:catAx>
      <c:valAx>
        <c:axId val="43208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3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Chances de </a:t>
            </a:r>
            <a:r>
              <a:rPr lang="en-US" dirty="0" err="1"/>
              <a:t>explosão</a:t>
            </a:r>
            <a:endParaRPr lang="en-US" dirty="0"/>
          </a:p>
          <a:p>
            <a:pPr>
              <a:defRPr/>
            </a:pPr>
            <a:r>
              <a:rPr lang="en-US" dirty="0"/>
              <a:t>(</a:t>
            </a:r>
            <a:r>
              <a:rPr lang="en-US" dirty="0" err="1"/>
              <a:t>Meramente</a:t>
            </a:r>
            <a:r>
              <a:rPr lang="en-US" dirty="0"/>
              <a:t> </a:t>
            </a:r>
            <a:r>
              <a:rPr lang="en-US" dirty="0" err="1"/>
              <a:t>ilustrativo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Convolução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25</c:v>
                </c:pt>
                <c:pt idx="2">
                  <c:v>50</c:v>
                </c:pt>
                <c:pt idx="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61-43CD-870E-9C8C2D4221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Ponderação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61-43CD-870E-9C8C2D422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6973792"/>
        <c:axId val="496974776"/>
      </c:lineChart>
      <c:catAx>
        <c:axId val="49697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974776"/>
        <c:crosses val="autoZero"/>
        <c:auto val="1"/>
        <c:lblAlgn val="ctr"/>
        <c:lblOffset val="100"/>
        <c:noMultiLvlLbl val="0"/>
      </c:catAx>
      <c:valAx>
        <c:axId val="496974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97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Equatorial e polar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Particionar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ICA.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3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4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Ponderação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4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74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7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erros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 é a </a:t>
            </a:r>
            <a:r>
              <a:rPr lang="en-US" dirty="0" err="1"/>
              <a:t>composição</a:t>
            </a:r>
            <a:r>
              <a:rPr lang="en-US" dirty="0"/>
              <a:t> de: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pixel a pixel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(</a:t>
            </a:r>
            <a:r>
              <a:rPr lang="en-US" dirty="0" err="1"/>
              <a:t>Crescimentos</a:t>
            </a:r>
            <a:r>
              <a:rPr lang="en-US" dirty="0"/>
              <a:t> </a:t>
            </a:r>
            <a:r>
              <a:rPr lang="en-US" dirty="0" err="1"/>
              <a:t>absolutos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08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Inicializar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países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País = [a0,a1,…,an]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 = F(</a:t>
            </a:r>
            <a:r>
              <a:rPr lang="en-US" dirty="0" err="1"/>
              <a:t>país</a:t>
            </a:r>
            <a:r>
              <a:rPr lang="en-US" dirty="0"/>
              <a:t>) = F(a0,a1,…,an)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nPop</a:t>
            </a:r>
            <a:r>
              <a:rPr lang="en-US" dirty="0"/>
              <a:t>, </a:t>
            </a:r>
            <a:r>
              <a:rPr lang="en-US" dirty="0" err="1"/>
              <a:t>nImp</a:t>
            </a:r>
            <a:r>
              <a:rPr lang="en-US" dirty="0"/>
              <a:t> e </a:t>
            </a:r>
            <a:r>
              <a:rPr lang="en-US" dirty="0" err="1"/>
              <a:t>nCol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colônias</a:t>
            </a:r>
            <a:r>
              <a:rPr lang="en-US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proporcionalmente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Cnorm</a:t>
            </a:r>
            <a:r>
              <a:rPr lang="en-US" dirty="0"/>
              <a:t> = </a:t>
            </a:r>
            <a:r>
              <a:rPr lang="en-US" dirty="0" err="1"/>
              <a:t>cAtual</a:t>
            </a:r>
            <a:r>
              <a:rPr lang="en-US" dirty="0"/>
              <a:t> – </a:t>
            </a:r>
            <a:r>
              <a:rPr lang="en-US" dirty="0" err="1"/>
              <a:t>cMax</a:t>
            </a:r>
            <a:r>
              <a:rPr lang="en-US" dirty="0"/>
              <a:t>. **</a:t>
            </a:r>
            <a:r>
              <a:rPr lang="en-US" dirty="0" err="1"/>
              <a:t>Avisar</a:t>
            </a:r>
            <a:r>
              <a:rPr lang="en-US" dirty="0"/>
              <a:t> que no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Pg28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Pn</a:t>
            </a:r>
            <a:r>
              <a:rPr lang="en-US" dirty="0"/>
              <a:t> = | </a:t>
            </a:r>
            <a:r>
              <a:rPr lang="en-US" dirty="0" err="1"/>
              <a:t>Cnorm</a:t>
            </a:r>
            <a:r>
              <a:rPr lang="en-US" dirty="0"/>
              <a:t>/ soma(Ci)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Arredondamento</a:t>
            </a:r>
            <a:r>
              <a:rPr lang="en-US" dirty="0"/>
              <a:t>( </a:t>
            </a:r>
            <a:r>
              <a:rPr lang="en-US" dirty="0" err="1"/>
              <a:t>Pn</a:t>
            </a:r>
            <a:r>
              <a:rPr lang="en-US" dirty="0"/>
              <a:t> * </a:t>
            </a:r>
            <a:r>
              <a:rPr lang="en-US" dirty="0" err="1"/>
              <a:t>nCol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2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3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902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6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  <a:p>
            <a:r>
              <a:rPr lang="en-US" dirty="0"/>
              <a:t>1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7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4 </a:t>
            </a:r>
            <a:r>
              <a:rPr lang="en-US" dirty="0" err="1"/>
              <a:t>décadas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r>
              <a:rPr lang="en-US" dirty="0"/>
              <a:t> + </a:t>
            </a:r>
            <a:r>
              <a:rPr lang="en-US" dirty="0" err="1"/>
              <a:t>Possessão</a:t>
            </a:r>
            <a:r>
              <a:rPr lang="en-US" dirty="0"/>
              <a:t> colonial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49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Elemento</a:t>
            </a:r>
            <a:r>
              <a:rPr lang="en-US" dirty="0"/>
              <a:t> central da </a:t>
            </a: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a col + </a:t>
            </a:r>
            <a:r>
              <a:rPr lang="en-US" dirty="0" err="1"/>
              <a:t>fraca</a:t>
            </a:r>
            <a:r>
              <a:rPr lang="en-US" dirty="0"/>
              <a:t> do imp + </a:t>
            </a:r>
            <a:r>
              <a:rPr lang="en-US" dirty="0" err="1"/>
              <a:t>fraco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quell é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para </a:t>
            </a:r>
            <a:r>
              <a:rPr lang="en-US" dirty="0" err="1"/>
              <a:t>tê</a:t>
            </a:r>
            <a:r>
              <a:rPr lang="en-US" dirty="0"/>
              <a:t>-la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</a:t>
            </a:r>
            <a:r>
              <a:rPr lang="en-US" dirty="0" err="1"/>
              <a:t>Custo</a:t>
            </a:r>
            <a:r>
              <a:rPr lang="en-US" dirty="0"/>
              <a:t> total(</a:t>
            </a:r>
            <a:r>
              <a:rPr lang="en-US" dirty="0" err="1"/>
              <a:t>inp+cols</a:t>
            </a:r>
            <a:r>
              <a:rPr lang="en-US" dirty="0"/>
              <a:t>) </a:t>
            </a:r>
            <a:r>
              <a:rPr lang="en-US" dirty="0" err="1"/>
              <a:t>normalizado</a:t>
            </a:r>
            <a:r>
              <a:rPr lang="en-US" dirty="0"/>
              <a:t>  </a:t>
            </a:r>
            <a:r>
              <a:rPr lang="en-US" dirty="0" err="1"/>
              <a:t>NCTn</a:t>
            </a:r>
            <a:r>
              <a:rPr lang="en-US" dirty="0"/>
              <a:t>= </a:t>
            </a:r>
            <a:r>
              <a:rPr lang="en-US" dirty="0" err="1"/>
              <a:t>CTn</a:t>
            </a:r>
            <a:r>
              <a:rPr lang="en-US" dirty="0"/>
              <a:t> – MAX(</a:t>
            </a:r>
            <a:r>
              <a:rPr lang="en-US" dirty="0" err="1"/>
              <a:t>CTi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</a:t>
            </a:r>
            <a:r>
              <a:rPr lang="en-US" dirty="0" err="1"/>
              <a:t>Probabilidades</a:t>
            </a:r>
            <a:r>
              <a:rPr lang="en-US" dirty="0"/>
              <a:t>: </a:t>
            </a:r>
            <a:r>
              <a:rPr lang="en-US" dirty="0" err="1"/>
              <a:t>Ppn</a:t>
            </a:r>
            <a:r>
              <a:rPr lang="en-US" dirty="0"/>
              <a:t> = | NCT / Soma( </a:t>
            </a:r>
            <a:r>
              <a:rPr lang="en-US" dirty="0" err="1"/>
              <a:t>NCTi</a:t>
            </a:r>
            <a:r>
              <a:rPr lang="en-US" dirty="0"/>
              <a:t> 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o </a:t>
            </a:r>
            <a:r>
              <a:rPr lang="en-US" dirty="0" err="1"/>
              <a:t>vetor</a:t>
            </a:r>
            <a:r>
              <a:rPr lang="en-US" dirty="0"/>
              <a:t> P = [Pp0,Pp1,…,</a:t>
            </a:r>
            <a:r>
              <a:rPr lang="en-US" dirty="0" err="1"/>
              <a:t>Ppn</a:t>
            </a:r>
            <a:r>
              <a:rPr lang="en-US" dirty="0"/>
              <a:t>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</a:t>
            </a:r>
            <a:r>
              <a:rPr lang="en-US" dirty="0" err="1"/>
              <a:t>Cria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R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br>
              <a:rPr lang="en-US" dirty="0"/>
            </a:br>
            <a:r>
              <a:rPr lang="en-US" dirty="0"/>
              <a:t>	- R = [R0,R1,…,Rn]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 </a:t>
            </a:r>
            <a:r>
              <a:rPr lang="en-US" dirty="0" err="1"/>
              <a:t>Calcula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D: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 = [P0-R0, P1-R1,…,</a:t>
            </a:r>
            <a:r>
              <a:rPr lang="en-US" dirty="0" err="1"/>
              <a:t>Pn</a:t>
            </a:r>
            <a:r>
              <a:rPr lang="en-US" dirty="0"/>
              <a:t>-Rn]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5. O </a:t>
            </a:r>
            <a:r>
              <a:rPr lang="en-US" dirty="0" err="1"/>
              <a:t>índice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valor é 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23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Eliminando</a:t>
            </a:r>
            <a:r>
              <a:rPr lang="en-US" dirty="0"/>
              <a:t> o </a:t>
            </a:r>
            <a:r>
              <a:rPr lang="en-US" dirty="0" err="1"/>
              <a:t>império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Verificando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Mnencionar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parade ideal.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4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70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46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86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16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err="1"/>
              <a:t>Genérico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C#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OO?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Multiparadigmas</a:t>
            </a:r>
            <a:endParaRPr lang="en-US" dirty="0"/>
          </a:p>
          <a:p>
            <a:pPr marL="1543050" lvl="3" indent="-171450">
              <a:buFontTx/>
              <a:buChar char="-"/>
            </a:pPr>
            <a:r>
              <a:rPr lang="en-US" dirty="0" err="1"/>
              <a:t>Delegados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Modelo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</a:p>
          <a:p>
            <a:pPr marL="2457450" lvl="5" indent="-171450">
              <a:buFontTx/>
              <a:buChar char="-"/>
            </a:pP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/>
              <a:t>Country</a:t>
            </a:r>
          </a:p>
          <a:p>
            <a:pPr marL="2914650" lvl="6" indent="-171450">
              <a:buFontTx/>
              <a:buChar char="-"/>
            </a:pPr>
            <a:r>
              <a:rPr lang="en-US" dirty="0" err="1"/>
              <a:t>Ifitness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StopCondition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ImperialistCompetition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marL="2914650" lvl="6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89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28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01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61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Explosões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Convolução</a:t>
            </a:r>
            <a:r>
              <a:rPr lang="en-US" dirty="0"/>
              <a:t> vs </a:t>
            </a:r>
            <a:r>
              <a:rPr lang="en-US" dirty="0" err="1"/>
              <a:t>proposta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07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5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42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para </a:t>
            </a:r>
            <a:r>
              <a:rPr lang="en-US" dirty="0" err="1"/>
              <a:t>definrir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1/26/2017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9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em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29.emf"/><Relationship Id="rId4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3.PNG"/><Relationship Id="rId5" Type="http://schemas.openxmlformats.org/officeDocument/2006/relationships/image" Target="../media/image45.PNG"/><Relationship Id="rId10" Type="http://schemas.openxmlformats.org/officeDocument/2006/relationships/image" Target="../media/image52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7.emf"/><Relationship Id="rId4" Type="http://schemas.openxmlformats.org/officeDocument/2006/relationships/image" Target="../media/image6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8.e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emf"/><Relationship Id="rId7" Type="http://schemas.openxmlformats.org/officeDocument/2006/relationships/image" Target="../media/image74.png"/><Relationship Id="rId2" Type="http://schemas.openxmlformats.org/officeDocument/2006/relationships/image" Target="../media/image69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emf"/><Relationship Id="rId11" Type="http://schemas.openxmlformats.org/officeDocument/2006/relationships/image" Target="../media/image78.emf"/><Relationship Id="rId5" Type="http://schemas.openxmlformats.org/officeDocument/2006/relationships/image" Target="../media/image72.emf"/><Relationship Id="rId10" Type="http://schemas.openxmlformats.org/officeDocument/2006/relationships/image" Target="../media/image77.png"/><Relationship Id="rId4" Type="http://schemas.openxmlformats.org/officeDocument/2006/relationships/image" Target="../media/image71.emf"/><Relationship Id="rId9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emf"/><Relationship Id="rId7" Type="http://schemas.openxmlformats.org/officeDocument/2006/relationships/image" Target="../media/image83.png"/><Relationship Id="rId2" Type="http://schemas.openxmlformats.org/officeDocument/2006/relationships/image" Target="../media/image78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2.emf"/><Relationship Id="rId5" Type="http://schemas.openxmlformats.org/officeDocument/2006/relationships/image" Target="../media/image81.emf"/><Relationship Id="rId10" Type="http://schemas.openxmlformats.org/officeDocument/2006/relationships/image" Target="../media/image86.png"/><Relationship Id="rId4" Type="http://schemas.openxmlformats.org/officeDocument/2006/relationships/image" Target="../media/image80.emf"/><Relationship Id="rId9" Type="http://schemas.openxmlformats.org/officeDocument/2006/relationships/image" Target="../media/image8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88.emf"/><Relationship Id="rId7" Type="http://schemas.openxmlformats.org/officeDocument/2006/relationships/image" Target="../media/image92.png"/><Relationship Id="rId2" Type="http://schemas.openxmlformats.org/officeDocument/2006/relationships/image" Target="../media/image87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1.emf"/><Relationship Id="rId5" Type="http://schemas.openxmlformats.org/officeDocument/2006/relationships/image" Target="../media/image90.emf"/><Relationship Id="rId10" Type="http://schemas.openxmlformats.org/officeDocument/2006/relationships/image" Target="../media/image95.png"/><Relationship Id="rId4" Type="http://schemas.openxmlformats.org/officeDocument/2006/relationships/image" Target="../media/image89.emf"/><Relationship Id="rId9" Type="http://schemas.openxmlformats.org/officeDocument/2006/relationships/image" Target="../media/image9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Mestrando: Marcel Mendonça Grilo</a:t>
            </a:r>
          </a:p>
          <a:p>
            <a:pPr algn="l"/>
            <a:r>
              <a:rPr lang="en-US" sz="2000"/>
              <a:t>Oriendador: Carlos Henrique Valério de Moraes</a:t>
            </a:r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430104"/>
              </p:ext>
            </p:extLst>
          </p:nvPr>
        </p:nvGraphicFramePr>
        <p:xfrm>
          <a:off x="1667164" y="3429001"/>
          <a:ext cx="8381711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carga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45" y="2782896"/>
            <a:ext cx="1995618" cy="1371601"/>
          </a:xfrm>
          <a:prstGeom prst="rect">
            <a:avLst/>
          </a:prstGeom>
        </p:spPr>
      </p:pic>
      <p:sp>
        <p:nvSpPr>
          <p:cNvPr id="4" name="Fluxograma: Disco Magnético 3"/>
          <p:cNvSpPr/>
          <p:nvPr/>
        </p:nvSpPr>
        <p:spPr>
          <a:xfrm>
            <a:off x="812583" y="2999874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1045350" y="2513319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811241" y="3468696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947335" y="400676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1164028" y="448047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1536054" y="2766143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1400722" y="3078620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1364763" y="3443345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1429447" y="3801688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1609787" y="4110844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61" y="2056119"/>
            <a:ext cx="2744688" cy="268050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61" y="2208519"/>
            <a:ext cx="2744688" cy="268050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61" y="2360919"/>
            <a:ext cx="2744688" cy="268050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61" y="2513319"/>
            <a:ext cx="2744688" cy="268050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698" y="1781869"/>
            <a:ext cx="3331342" cy="3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89" y="1855786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89" y="2008186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9" y="2160586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89" y="2312986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0" y="1214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1247775" y="21986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5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3403042" y="2389996"/>
            <a:ext cx="4219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baseline="-25000" dirty="0" err="1"/>
              <a:t>avaliação</a:t>
            </a:r>
            <a:r>
              <a:rPr lang="en-US" sz="4000" dirty="0"/>
              <a:t>()</a:t>
            </a:r>
          </a:p>
          <a:p>
            <a:r>
              <a:rPr lang="en-US" sz="4000" dirty="0"/>
              <a:t>+</a:t>
            </a:r>
          </a:p>
          <a:p>
            <a:r>
              <a:rPr lang="en-US" sz="4000" dirty="0"/>
              <a:t>ICA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5723966" y="2389996"/>
            <a:ext cx="200025" cy="2078009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2187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6304197" y="4783258"/>
            <a:ext cx="2636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Previsão</a:t>
            </a:r>
            <a:r>
              <a:rPr lang="en-US" sz="3200" dirty="0"/>
              <a:t>  t´</a:t>
            </a:r>
            <a:r>
              <a:rPr lang="en-US" sz="3200" baseline="-25000" dirty="0"/>
              <a:t>n+1</a:t>
            </a:r>
          </a:p>
        </p:txBody>
      </p:sp>
      <p:sp>
        <p:nvSpPr>
          <p:cNvPr id="27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5" y="2067985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3603860" y="5065568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25" y="2067985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7456488" y="5065568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5516004" y="2865809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1" y="642989"/>
            <a:ext cx="2529195" cy="5242246"/>
          </a:xfrm>
          <a:prstGeom prst="rect">
            <a:avLst/>
          </a:prstGeom>
        </p:spPr>
      </p:pic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</p:spTree>
    <p:extLst>
      <p:ext uri="{BB962C8B-B14F-4D97-AF65-F5344CB8AC3E}">
        <p14:creationId xmlns:p14="http://schemas.microsoft.com/office/powerpoint/2010/main" val="348319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8" y="66675"/>
            <a:ext cx="4535232" cy="48529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4" y="4919662"/>
            <a:ext cx="1857854" cy="185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45" y="66675"/>
            <a:ext cx="2885955" cy="5981700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Metodologia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5531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61925" y="2438399"/>
            <a:ext cx="4289425" cy="1981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930" y="2766218"/>
            <a:ext cx="3530570" cy="1325563"/>
          </a:xfrm>
        </p:spPr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Bidimensional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30" y="0"/>
            <a:ext cx="6408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74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63545"/>
            <a:ext cx="2311400" cy="22671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113383"/>
            <a:ext cx="2311400" cy="22671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24" y="1577281"/>
            <a:ext cx="1663875" cy="1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37" y="3673676"/>
            <a:ext cx="1631250" cy="1600000"/>
          </a:xfrm>
          <a:prstGeom prst="rect">
            <a:avLst/>
          </a:prstGeom>
        </p:spPr>
      </p:pic>
      <p:cxnSp>
        <p:nvCxnSpPr>
          <p:cNvPr id="14" name="Conector: Curvo 13"/>
          <p:cNvCxnSpPr>
            <a:stCxn id="7" idx="3"/>
            <a:endCxn id="11" idx="1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stCxn id="7" idx="3"/>
            <a:endCxn id="12" idx="1"/>
          </p:cNvCxnSpPr>
          <p:nvPr/>
        </p:nvCxnSpPr>
        <p:spPr>
          <a:xfrm>
            <a:off x="3149600" y="3429000"/>
            <a:ext cx="1874037" cy="1044676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stCxn id="11" idx="3"/>
            <a:endCxn id="8" idx="1"/>
          </p:cNvCxnSpPr>
          <p:nvPr/>
        </p:nvCxnSpPr>
        <p:spPr>
          <a:xfrm flipV="1">
            <a:off x="6671199" y="1697106"/>
            <a:ext cx="1825101" cy="680175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stCxn id="12" idx="3"/>
            <a:endCxn id="9" idx="1"/>
          </p:cNvCxnSpPr>
          <p:nvPr/>
        </p:nvCxnSpPr>
        <p:spPr>
          <a:xfrm>
            <a:off x="6654887" y="4473676"/>
            <a:ext cx="1841413" cy="773268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80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Atashpaz-Gagari</a:t>
            </a:r>
            <a:r>
              <a:rPr lang="en-US" dirty="0"/>
              <a:t>, Lucas (</a:t>
            </a:r>
            <a:r>
              <a:rPr lang="en-US" dirty="0" err="1"/>
              <a:t>Canônico</a:t>
            </a:r>
            <a:r>
              <a:rPr lang="en-US" dirty="0"/>
              <a:t>)</a:t>
            </a:r>
          </a:p>
        </p:txBody>
      </p:sp>
      <p:sp>
        <p:nvSpPr>
          <p:cNvPr id="4" name="Fluxograma: Conector 3"/>
          <p:cNvSpPr/>
          <p:nvPr/>
        </p:nvSpPr>
        <p:spPr>
          <a:xfrm>
            <a:off x="1202534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xograma: Processo 5"/>
          <p:cNvSpPr/>
          <p:nvPr/>
        </p:nvSpPr>
        <p:spPr>
          <a:xfrm>
            <a:off x="2750347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" name="Fluxograma: Processo 6"/>
          <p:cNvSpPr/>
          <p:nvPr/>
        </p:nvSpPr>
        <p:spPr>
          <a:xfrm>
            <a:off x="4788695" y="2816352"/>
            <a:ext cx="12573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" name="Fluxograma: Processo 7"/>
          <p:cNvSpPr/>
          <p:nvPr/>
        </p:nvSpPr>
        <p:spPr>
          <a:xfrm>
            <a:off x="8564566" y="281635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10" name="Conector de Seta Reta 9"/>
          <p:cNvCxnSpPr>
            <a:cxnSpLocks/>
            <a:endCxn id="6" idx="1"/>
          </p:cNvCxnSpPr>
          <p:nvPr/>
        </p:nvCxnSpPr>
        <p:spPr>
          <a:xfrm>
            <a:off x="2102647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6" idx="3"/>
            <a:endCxn id="7" idx="1"/>
          </p:cNvCxnSpPr>
          <p:nvPr/>
        </p:nvCxnSpPr>
        <p:spPr>
          <a:xfrm>
            <a:off x="4169572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/>
          <p:cNvSpPr/>
          <p:nvPr/>
        </p:nvSpPr>
        <p:spPr>
          <a:xfrm>
            <a:off x="10439400" y="4216463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17" name="Conector de Seta Reta 16"/>
          <p:cNvCxnSpPr>
            <a:cxnSpLocks/>
            <a:stCxn id="8" idx="3"/>
            <a:endCxn id="24" idx="1"/>
          </p:cNvCxnSpPr>
          <p:nvPr/>
        </p:nvCxnSpPr>
        <p:spPr>
          <a:xfrm>
            <a:off x="9936167" y="3122676"/>
            <a:ext cx="503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uxograma: Processo 21"/>
          <p:cNvSpPr/>
          <p:nvPr/>
        </p:nvSpPr>
        <p:spPr>
          <a:xfrm>
            <a:off x="731046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24" name="Fluxograma: Decisão 23"/>
          <p:cNvSpPr/>
          <p:nvPr/>
        </p:nvSpPr>
        <p:spPr>
          <a:xfrm>
            <a:off x="10439400" y="281635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27" name="Conector: Angulado 26"/>
          <p:cNvCxnSpPr>
            <a:cxnSpLocks/>
            <a:stCxn id="24" idx="0"/>
            <a:endCxn id="6" idx="0"/>
          </p:cNvCxnSpPr>
          <p:nvPr/>
        </p:nvCxnSpPr>
        <p:spPr>
          <a:xfrm rot="16200000" flipV="1">
            <a:off x="7178280" y="-901968"/>
            <a:ext cx="12700" cy="74366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4" idx="2"/>
            <a:endCxn id="15" idx="0"/>
          </p:cNvCxnSpPr>
          <p:nvPr/>
        </p:nvCxnSpPr>
        <p:spPr>
          <a:xfrm>
            <a:off x="10896600" y="3429000"/>
            <a:ext cx="0" cy="78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cxnSpLocks/>
            <a:stCxn id="4" idx="4"/>
            <a:endCxn id="22" idx="0"/>
          </p:cNvCxnSpPr>
          <p:nvPr/>
        </p:nvCxnSpPr>
        <p:spPr>
          <a:xfrm>
            <a:off x="1431134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Processo Predefinido 36"/>
          <p:cNvSpPr/>
          <p:nvPr/>
        </p:nvSpPr>
        <p:spPr>
          <a:xfrm>
            <a:off x="6470651" y="2816478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ector de Seta Reta 59"/>
          <p:cNvCxnSpPr>
            <a:stCxn id="7" idx="3"/>
            <a:endCxn id="37" idx="1"/>
          </p:cNvCxnSpPr>
          <p:nvPr/>
        </p:nvCxnSpPr>
        <p:spPr>
          <a:xfrm>
            <a:off x="6045996" y="3122676"/>
            <a:ext cx="424655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stCxn id="37" idx="3"/>
            <a:endCxn id="8" idx="1"/>
          </p:cNvCxnSpPr>
          <p:nvPr/>
        </p:nvCxnSpPr>
        <p:spPr>
          <a:xfrm flipV="1">
            <a:off x="8185152" y="3122676"/>
            <a:ext cx="379414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0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Roche</a:t>
            </a:r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cxnSp>
        <p:nvCxnSpPr>
          <p:cNvPr id="87" name="Conector de Seta Reta 86"/>
          <p:cNvCxnSpPr>
            <a:cxnSpLocks/>
            <a:stCxn id="88" idx="2"/>
            <a:endCxn id="84" idx="0"/>
          </p:cNvCxnSpPr>
          <p:nvPr/>
        </p:nvCxnSpPr>
        <p:spPr>
          <a:xfrm>
            <a:off x="9558334" y="3429000"/>
            <a:ext cx="5160" cy="39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xograma: Processo Predefinido 87"/>
          <p:cNvSpPr/>
          <p:nvPr/>
        </p:nvSpPr>
        <p:spPr>
          <a:xfrm>
            <a:off x="8701083" y="2816352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Conector de Seta Reta 88"/>
          <p:cNvCxnSpPr>
            <a:stCxn id="86" idx="3"/>
            <a:endCxn id="88" idx="1"/>
          </p:cNvCxnSpPr>
          <p:nvPr/>
        </p:nvCxnSpPr>
        <p:spPr>
          <a:xfrm>
            <a:off x="8081960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1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sobrar</a:t>
            </a:r>
            <a:r>
              <a:rPr lang="en-US" dirty="0"/>
              <a:t> slide </a:t>
            </a:r>
            <a:r>
              <a:rPr lang="en-US" dirty="0" err="1"/>
              <a:t>colocar</a:t>
            </a:r>
            <a:r>
              <a:rPr lang="en-US" dirty="0"/>
              <a:t> um com </a:t>
            </a:r>
            <a:r>
              <a:rPr lang="en-US" dirty="0" err="1"/>
              <a:t>simulação</a:t>
            </a:r>
            <a:r>
              <a:rPr lang="en-US" dirty="0"/>
              <a:t> do ICA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898" y="1825625"/>
            <a:ext cx="5558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1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Decisão 23"/>
          <p:cNvSpPr/>
          <p:nvPr/>
        </p:nvSpPr>
        <p:spPr>
          <a:xfrm>
            <a:off x="7330277" y="5073827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3" name="Fluxograma: Decisão 22"/>
          <p:cNvSpPr/>
          <p:nvPr/>
        </p:nvSpPr>
        <p:spPr>
          <a:xfrm>
            <a:off x="7332461" y="4967528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8" name="Fluxograma: Processo Predefinido 87"/>
          <p:cNvSpPr/>
          <p:nvPr/>
        </p:nvSpPr>
        <p:spPr>
          <a:xfrm>
            <a:off x="9392044" y="1917794"/>
            <a:ext cx="1714501" cy="612648"/>
          </a:xfrm>
          <a:prstGeom prst="flowChartPredefined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Avaliação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países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ector: Curvo 5"/>
          <p:cNvCxnSpPr>
            <a:stCxn id="86" idx="3"/>
            <a:endCxn id="88" idx="1"/>
          </p:cNvCxnSpPr>
          <p:nvPr/>
        </p:nvCxnSpPr>
        <p:spPr>
          <a:xfrm flipV="1">
            <a:off x="8081960" y="2224118"/>
            <a:ext cx="1310084" cy="898556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Curvo 7"/>
          <p:cNvCxnSpPr>
            <a:stCxn id="88" idx="3"/>
            <a:endCxn id="84" idx="0"/>
          </p:cNvCxnSpPr>
          <p:nvPr/>
        </p:nvCxnSpPr>
        <p:spPr>
          <a:xfrm flipH="1">
            <a:off x="9563494" y="2224118"/>
            <a:ext cx="1543051" cy="1597966"/>
          </a:xfrm>
          <a:prstGeom prst="curvedConnector4">
            <a:avLst>
              <a:gd name="adj1" fmla="val -14815"/>
              <a:gd name="adj2" fmla="val 59585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53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26" y="2000050"/>
            <a:ext cx="2857899" cy="285789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50"/>
            <a:ext cx="2857899" cy="285789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495900" y="2000050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8495899" y="3933823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885473" y="50006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13148" y="500062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(alto)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987732" y="5000625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da </a:t>
            </a:r>
          </a:p>
          <a:p>
            <a:pPr algn="ctr"/>
            <a:r>
              <a:rPr lang="en-US" dirty="0" err="1"/>
              <a:t>Dimensionalidade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4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49"/>
            <a:ext cx="2857899" cy="285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00048"/>
            <a:ext cx="2857899" cy="285789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684296" y="497205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baixo</a:t>
            </a:r>
            <a:r>
              <a:rPr lang="en-US" dirty="0"/>
              <a:t>)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147991" y="4972050"/>
            <a:ext cx="182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algn="ctr"/>
            <a:r>
              <a:rPr lang="en-US" dirty="0"/>
              <a:t>(10%)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680986" y="4972050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2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2" y="4113383"/>
            <a:ext cx="2277188" cy="22335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75" y="3646943"/>
            <a:ext cx="1639406" cy="160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97" y="563545"/>
            <a:ext cx="2325678" cy="2281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cxnSp>
        <p:nvCxnSpPr>
          <p:cNvPr id="14" name="Conector: Curvo 13"/>
          <p:cNvCxnSpPr>
            <a:cxnSpLocks/>
            <a:stCxn id="7" idx="3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cxnSpLocks/>
            <a:stCxn id="7" idx="3"/>
            <a:endCxn id="13" idx="1"/>
          </p:cNvCxnSpPr>
          <p:nvPr/>
        </p:nvCxnSpPr>
        <p:spPr>
          <a:xfrm>
            <a:off x="3149600" y="3429000"/>
            <a:ext cx="1848775" cy="1017943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cxnSpLocks/>
            <a:stCxn id="10" idx="3"/>
            <a:endCxn id="4" idx="1"/>
          </p:cNvCxnSpPr>
          <p:nvPr/>
        </p:nvCxnSpPr>
        <p:spPr>
          <a:xfrm flipV="1">
            <a:off x="6614773" y="1704108"/>
            <a:ext cx="1857724" cy="66613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cxnSpLocks/>
            <a:stCxn id="13" idx="3"/>
            <a:endCxn id="3" idx="1"/>
          </p:cNvCxnSpPr>
          <p:nvPr/>
        </p:nvCxnSpPr>
        <p:spPr>
          <a:xfrm>
            <a:off x="6637781" y="4446943"/>
            <a:ext cx="1892731" cy="783222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23" y="1570239"/>
            <a:ext cx="163125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6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0" y="13255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5" y="13255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48674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4877002"/>
            <a:ext cx="1448002" cy="14480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7" y="1325563"/>
            <a:ext cx="1469041" cy="14690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3086000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06" y="4867475"/>
            <a:ext cx="1443239" cy="14432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4877001"/>
            <a:ext cx="1455627" cy="14604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3085999"/>
            <a:ext cx="1455627" cy="145562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87" y="1356129"/>
            <a:ext cx="144323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0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25" y="15160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5160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46769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4686502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43" y="2060083"/>
            <a:ext cx="2894616" cy="289461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48" y="2060083"/>
            <a:ext cx="28674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0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grpSp>
        <p:nvGrpSpPr>
          <p:cNvPr id="40" name="Agrupar 39"/>
          <p:cNvGrpSpPr/>
          <p:nvPr/>
        </p:nvGrpSpPr>
        <p:grpSpPr>
          <a:xfrm>
            <a:off x="497675" y="1771648"/>
            <a:ext cx="10277669" cy="690256"/>
            <a:chOff x="469100" y="2971798"/>
            <a:chExt cx="10277669" cy="690256"/>
          </a:xfrm>
        </p:grpSpPr>
        <p:sp>
          <p:nvSpPr>
            <p:cNvPr id="11" name="Retângulo 10"/>
            <p:cNvSpPr/>
            <p:nvPr/>
          </p:nvSpPr>
          <p:spPr>
            <a:xfrm>
              <a:off x="46910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Fator0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1077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95244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27534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4602988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 flipH="1">
              <a:off x="269412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ângulo 18"/>
            <p:cNvSpPr/>
            <p:nvPr/>
          </p:nvSpPr>
          <p:spPr>
            <a:xfrm flipH="1">
              <a:off x="288786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ângulo 19"/>
            <p:cNvSpPr/>
            <p:nvPr/>
          </p:nvSpPr>
          <p:spPr>
            <a:xfrm flipH="1">
              <a:off x="308160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tângulo 20"/>
            <p:cNvSpPr/>
            <p:nvPr/>
          </p:nvSpPr>
          <p:spPr>
            <a:xfrm flipH="1">
              <a:off x="401939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tângulo 21"/>
            <p:cNvSpPr/>
            <p:nvPr/>
          </p:nvSpPr>
          <p:spPr>
            <a:xfrm flipH="1">
              <a:off x="42131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tângulo 22"/>
            <p:cNvSpPr/>
            <p:nvPr/>
          </p:nvSpPr>
          <p:spPr>
            <a:xfrm flipH="1">
              <a:off x="440687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34704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Fator1</a:t>
              </a: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08871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83038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15328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9480927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 flipH="1">
              <a:off x="757206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tângulo 29"/>
            <p:cNvSpPr/>
            <p:nvPr/>
          </p:nvSpPr>
          <p:spPr>
            <a:xfrm flipH="1">
              <a:off x="776580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ângulo 30"/>
            <p:cNvSpPr/>
            <p:nvPr/>
          </p:nvSpPr>
          <p:spPr>
            <a:xfrm flipH="1">
              <a:off x="795954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ângulo 31"/>
            <p:cNvSpPr/>
            <p:nvPr/>
          </p:nvSpPr>
          <p:spPr>
            <a:xfrm flipH="1">
              <a:off x="88973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ângulo 32"/>
            <p:cNvSpPr/>
            <p:nvPr/>
          </p:nvSpPr>
          <p:spPr>
            <a:xfrm flipH="1">
              <a:off x="909107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tângulo 33"/>
            <p:cNvSpPr/>
            <p:nvPr/>
          </p:nvSpPr>
          <p:spPr>
            <a:xfrm flipH="1">
              <a:off x="928481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tângulo 36"/>
            <p:cNvSpPr/>
            <p:nvPr/>
          </p:nvSpPr>
          <p:spPr>
            <a:xfrm flipH="1">
              <a:off x="1022260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tângulo 37"/>
            <p:cNvSpPr/>
            <p:nvPr/>
          </p:nvSpPr>
          <p:spPr>
            <a:xfrm flipH="1">
              <a:off x="1041634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H="1">
              <a:off x="1061008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tângulo 40"/>
          <p:cNvSpPr/>
          <p:nvPr/>
        </p:nvSpPr>
        <p:spPr>
          <a:xfrm>
            <a:off x="522735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Fator0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11879" y="3127258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Fator1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047578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Fator</a:t>
            </a:r>
            <a:r>
              <a:rPr lang="en-US" dirty="0"/>
              <a:t> p</a:t>
            </a:r>
          </a:p>
        </p:txBody>
      </p:sp>
      <p:grpSp>
        <p:nvGrpSpPr>
          <p:cNvPr id="145" name="Agrupar 144"/>
          <p:cNvGrpSpPr/>
          <p:nvPr/>
        </p:nvGrpSpPr>
        <p:grpSpPr>
          <a:xfrm rot="16200000">
            <a:off x="7330830" y="3161507"/>
            <a:ext cx="136687" cy="615350"/>
            <a:chOff x="779378" y="4873613"/>
            <a:chExt cx="136687" cy="615350"/>
          </a:xfrm>
        </p:grpSpPr>
        <p:sp>
          <p:nvSpPr>
            <p:cNvPr id="44" name="Retângulo 43"/>
            <p:cNvSpPr/>
            <p:nvPr/>
          </p:nvSpPr>
          <p:spPr>
            <a:xfrm>
              <a:off x="779378" y="4873613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79378" y="5112382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79378" y="5351151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Agrupar 152"/>
          <p:cNvGrpSpPr/>
          <p:nvPr/>
        </p:nvGrpSpPr>
        <p:grpSpPr>
          <a:xfrm>
            <a:off x="522732" y="4110280"/>
            <a:ext cx="2988750" cy="2006913"/>
            <a:chOff x="522732" y="3761030"/>
            <a:chExt cx="2988750" cy="2006913"/>
          </a:xfrm>
        </p:grpSpPr>
        <p:sp>
          <p:nvSpPr>
            <p:cNvPr id="103" name="Retângulo 102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07" name="Retângulo 106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tângulo 107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tângulo 108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3" name="Agrupar 11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19" name="Retângulo 11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tângulo 11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tângulo 12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Retângulo 11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grpSp>
          <p:nvGrpSpPr>
            <p:cNvPr id="115" name="Agrupar 11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16" name="Retângulo 115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tângulo 116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tângulo 117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9" name="Retângulo 148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0</a:t>
              </a:r>
            </a:p>
          </p:txBody>
        </p:sp>
        <p:sp>
          <p:nvSpPr>
            <p:cNvPr id="150" name="Retângulo 149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ângulo 150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tângulo 151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Agrupar 153"/>
          <p:cNvGrpSpPr/>
          <p:nvPr/>
        </p:nvGrpSpPr>
        <p:grpSpPr>
          <a:xfrm>
            <a:off x="3820597" y="4110280"/>
            <a:ext cx="2988750" cy="2006913"/>
            <a:chOff x="522732" y="3761030"/>
            <a:chExt cx="2988750" cy="2006913"/>
          </a:xfrm>
        </p:grpSpPr>
        <p:sp>
          <p:nvSpPr>
            <p:cNvPr id="155" name="Retângulo 154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159" name="Retângulo 158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tângulo 159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tângulo 160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Agrupar 161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72" name="Retângulo 171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3" name="Retângulo 162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grpSp>
          <p:nvGrpSpPr>
            <p:cNvPr id="164" name="Agrupar 163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69" name="Retângulo 16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Retângulo 164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1</a:t>
              </a:r>
            </a:p>
          </p:txBody>
        </p:sp>
        <p:sp>
          <p:nvSpPr>
            <p:cNvPr id="166" name="Retângulo 165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tângulo 166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tângulo 167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5" name="Agrupar 174"/>
          <p:cNvGrpSpPr/>
          <p:nvPr/>
        </p:nvGrpSpPr>
        <p:grpSpPr>
          <a:xfrm>
            <a:off x="8047579" y="4045268"/>
            <a:ext cx="2988750" cy="2006913"/>
            <a:chOff x="522732" y="3761030"/>
            <a:chExt cx="2988750" cy="2006913"/>
          </a:xfrm>
        </p:grpSpPr>
        <p:sp>
          <p:nvSpPr>
            <p:cNvPr id="176" name="Retângulo 175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p</a:t>
              </a:r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p</a:t>
              </a: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sp>
          <p:nvSpPr>
            <p:cNvPr id="179" name="Retângulo 178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p</a:t>
              </a:r>
            </a:p>
          </p:txBody>
        </p:sp>
        <p:sp>
          <p:nvSpPr>
            <p:cNvPr id="180" name="Retângulo 179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tângulo 180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tângulo 181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3" name="Agrupar 18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93" name="Retângulo 192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Retângulo 18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grpSp>
          <p:nvGrpSpPr>
            <p:cNvPr id="185" name="Agrupar 18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90" name="Retângulo 189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6" name="Retângulo 185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p</a:t>
              </a:r>
            </a:p>
          </p:txBody>
        </p:sp>
        <p:sp>
          <p:nvSpPr>
            <p:cNvPr id="187" name="Retângulo 186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tângulo 187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tângulo 188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Retângulo 195"/>
          <p:cNvSpPr/>
          <p:nvPr/>
        </p:nvSpPr>
        <p:spPr>
          <a:xfrm flipH="1">
            <a:off x="7123151" y="4995776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tângulo 196"/>
          <p:cNvSpPr/>
          <p:nvPr/>
        </p:nvSpPr>
        <p:spPr>
          <a:xfrm flipH="1">
            <a:off x="7355615" y="4991673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tângulo 197"/>
          <p:cNvSpPr/>
          <p:nvPr/>
        </p:nvSpPr>
        <p:spPr>
          <a:xfrm flipH="1">
            <a:off x="7596502" y="4988269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tângulo 198"/>
          <p:cNvSpPr/>
          <p:nvPr/>
        </p:nvSpPr>
        <p:spPr>
          <a:xfrm>
            <a:off x="455911" y="4045267"/>
            <a:ext cx="3122078" cy="2131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tângulo 199"/>
          <p:cNvSpPr/>
          <p:nvPr/>
        </p:nvSpPr>
        <p:spPr>
          <a:xfrm>
            <a:off x="3755719" y="4045267"/>
            <a:ext cx="3122078" cy="2131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ângulo 200"/>
          <p:cNvSpPr/>
          <p:nvPr/>
        </p:nvSpPr>
        <p:spPr>
          <a:xfrm>
            <a:off x="7980064" y="3992866"/>
            <a:ext cx="3122078" cy="2131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ângulo 201"/>
          <p:cNvSpPr/>
          <p:nvPr/>
        </p:nvSpPr>
        <p:spPr>
          <a:xfrm>
            <a:off x="504733" y="1219200"/>
            <a:ext cx="1059740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do País</a:t>
            </a:r>
          </a:p>
        </p:txBody>
      </p:sp>
      <p:sp>
        <p:nvSpPr>
          <p:cNvPr id="203" name="Retângulo 202"/>
          <p:cNvSpPr/>
          <p:nvPr/>
        </p:nvSpPr>
        <p:spPr>
          <a:xfrm>
            <a:off x="497674" y="2590578"/>
            <a:ext cx="1060446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075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0719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625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532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438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075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35579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5076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8" y="33552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92392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sp>
        <p:nvSpPr>
          <p:cNvPr id="105" name="Fluxograma: Ou 104"/>
          <p:cNvSpPr/>
          <p:nvPr/>
        </p:nvSpPr>
        <p:spPr>
          <a:xfrm>
            <a:off x="5848924" y="2532170"/>
            <a:ext cx="421128" cy="421128"/>
          </a:xfrm>
          <a:prstGeom prst="flowChar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Conector: Curvo 107"/>
          <p:cNvCxnSpPr>
            <a:cxnSpLocks/>
            <a:stCxn id="3" idx="2"/>
            <a:endCxn id="105" idx="0"/>
          </p:cNvCxnSpPr>
          <p:nvPr/>
        </p:nvCxnSpPr>
        <p:spPr>
          <a:xfrm rot="16200000" flipH="1">
            <a:off x="4829897" y="1302579"/>
            <a:ext cx="471632" cy="1987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Curvo 111"/>
          <p:cNvCxnSpPr>
            <a:cxnSpLocks/>
            <a:stCxn id="5" idx="2"/>
            <a:endCxn id="105" idx="0"/>
          </p:cNvCxnSpPr>
          <p:nvPr/>
        </p:nvCxnSpPr>
        <p:spPr>
          <a:xfrm rot="16200000" flipH="1">
            <a:off x="5475216" y="1947898"/>
            <a:ext cx="471632" cy="696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o 113"/>
          <p:cNvCxnSpPr>
            <a:stCxn id="7" idx="2"/>
            <a:endCxn id="105" idx="0"/>
          </p:cNvCxnSpPr>
          <p:nvPr/>
        </p:nvCxnSpPr>
        <p:spPr>
          <a:xfrm rot="5400000">
            <a:off x="6120535" y="1999491"/>
            <a:ext cx="471632" cy="593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Curvo 117"/>
          <p:cNvCxnSpPr>
            <a:cxnSpLocks/>
            <a:stCxn id="9" idx="2"/>
            <a:endCxn id="105" idx="0"/>
          </p:cNvCxnSpPr>
          <p:nvPr/>
        </p:nvCxnSpPr>
        <p:spPr>
          <a:xfrm rot="5400000">
            <a:off x="6765854" y="1354172"/>
            <a:ext cx="471632" cy="1884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Curvo 127"/>
          <p:cNvCxnSpPr>
            <a:cxnSpLocks/>
            <a:stCxn id="105" idx="2"/>
            <a:endCxn id="88" idx="0"/>
          </p:cNvCxnSpPr>
          <p:nvPr/>
        </p:nvCxnSpPr>
        <p:spPr>
          <a:xfrm rot="10800000" flipV="1">
            <a:off x="4071938" y="2742733"/>
            <a:ext cx="1776986" cy="5076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Curvo 129"/>
          <p:cNvCxnSpPr>
            <a:cxnSpLocks/>
            <a:stCxn id="105" idx="2"/>
            <a:endCxn id="92" idx="0"/>
          </p:cNvCxnSpPr>
          <p:nvPr/>
        </p:nvCxnSpPr>
        <p:spPr>
          <a:xfrm rot="10800000" flipV="1">
            <a:off x="4176714" y="2742734"/>
            <a:ext cx="1672211" cy="6124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Curvo 133"/>
          <p:cNvCxnSpPr>
            <a:stCxn id="105" idx="2"/>
            <a:endCxn id="93" idx="0"/>
          </p:cNvCxnSpPr>
          <p:nvPr/>
        </p:nvCxnSpPr>
        <p:spPr>
          <a:xfrm rot="10800000" flipV="1">
            <a:off x="4329114" y="2742734"/>
            <a:ext cx="1519811" cy="764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: Curvo 135"/>
          <p:cNvCxnSpPr>
            <a:stCxn id="105" idx="3"/>
            <a:endCxn id="89" idx="0"/>
          </p:cNvCxnSpPr>
          <p:nvPr/>
        </p:nvCxnSpPr>
        <p:spPr>
          <a:xfrm rot="5400000">
            <a:off x="5408219" y="2798357"/>
            <a:ext cx="409110" cy="5956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: Curvo 137"/>
          <p:cNvCxnSpPr>
            <a:stCxn id="105" idx="3"/>
            <a:endCxn id="94" idx="0"/>
          </p:cNvCxnSpPr>
          <p:nvPr/>
        </p:nvCxnSpPr>
        <p:spPr>
          <a:xfrm rot="5400000">
            <a:off x="5408219" y="2903131"/>
            <a:ext cx="513885" cy="4908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Curvo 139"/>
          <p:cNvCxnSpPr>
            <a:stCxn id="105" idx="3"/>
            <a:endCxn id="95" idx="0"/>
          </p:cNvCxnSpPr>
          <p:nvPr/>
        </p:nvCxnSpPr>
        <p:spPr>
          <a:xfrm rot="5400000">
            <a:off x="5408219" y="3055531"/>
            <a:ext cx="666285" cy="3384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Curvo 141"/>
          <p:cNvCxnSpPr>
            <a:stCxn id="105" idx="5"/>
            <a:endCxn id="90" idx="0"/>
          </p:cNvCxnSpPr>
          <p:nvPr/>
        </p:nvCxnSpPr>
        <p:spPr>
          <a:xfrm rot="16200000" flipH="1">
            <a:off x="6251397" y="2848607"/>
            <a:ext cx="358799" cy="4448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Curvo 143"/>
          <p:cNvCxnSpPr>
            <a:cxnSpLocks/>
            <a:stCxn id="105" idx="5"/>
            <a:endCxn id="96" idx="0"/>
          </p:cNvCxnSpPr>
          <p:nvPr/>
        </p:nvCxnSpPr>
        <p:spPr>
          <a:xfrm rot="16200000" flipH="1">
            <a:off x="6251396" y="2848607"/>
            <a:ext cx="463574" cy="549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Curvo 145"/>
          <p:cNvCxnSpPr>
            <a:stCxn id="105" idx="5"/>
            <a:endCxn id="97" idx="0"/>
          </p:cNvCxnSpPr>
          <p:nvPr/>
        </p:nvCxnSpPr>
        <p:spPr>
          <a:xfrm rot="16200000" flipH="1">
            <a:off x="6265684" y="2834320"/>
            <a:ext cx="615974" cy="730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Curvo 161"/>
          <p:cNvCxnSpPr>
            <a:stCxn id="105" idx="6"/>
            <a:endCxn id="91" idx="0"/>
          </p:cNvCxnSpPr>
          <p:nvPr/>
        </p:nvCxnSpPr>
        <p:spPr>
          <a:xfrm>
            <a:off x="6270052" y="2742734"/>
            <a:ext cx="1673799" cy="507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Curvo 163"/>
          <p:cNvCxnSpPr>
            <a:stCxn id="105" idx="6"/>
            <a:endCxn id="98" idx="0"/>
          </p:cNvCxnSpPr>
          <p:nvPr/>
        </p:nvCxnSpPr>
        <p:spPr>
          <a:xfrm>
            <a:off x="6270052" y="2742734"/>
            <a:ext cx="1778574" cy="6124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105" idx="6"/>
            <a:endCxn id="99" idx="0"/>
          </p:cNvCxnSpPr>
          <p:nvPr/>
        </p:nvCxnSpPr>
        <p:spPr>
          <a:xfrm>
            <a:off x="6270052" y="2742734"/>
            <a:ext cx="1930974" cy="76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5621040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129085" y="5790661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5621040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419723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5621040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710361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3" y="5621040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8000999" y="5790661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77" name="Fluxograma: Somador 176"/>
          <p:cNvSpPr/>
          <p:nvPr/>
        </p:nvSpPr>
        <p:spPr>
          <a:xfrm>
            <a:off x="5816380" y="4645309"/>
            <a:ext cx="479645" cy="479645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Conector: Curvo 178"/>
          <p:cNvCxnSpPr>
            <a:cxnSpLocks/>
            <a:stCxn id="93" idx="2"/>
            <a:endCxn id="177" idx="2"/>
          </p:cNvCxnSpPr>
          <p:nvPr/>
        </p:nvCxnSpPr>
        <p:spPr>
          <a:xfrm rot="16200000" flipH="1">
            <a:off x="4751467" y="3820218"/>
            <a:ext cx="642559" cy="14872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Curvo 180"/>
          <p:cNvCxnSpPr>
            <a:stCxn id="95" idx="2"/>
            <a:endCxn id="177" idx="1"/>
          </p:cNvCxnSpPr>
          <p:nvPr/>
        </p:nvCxnSpPr>
        <p:spPr>
          <a:xfrm rot="16200000" flipH="1">
            <a:off x="5518040" y="4346969"/>
            <a:ext cx="422666" cy="314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: Curvo 182"/>
          <p:cNvCxnSpPr>
            <a:stCxn id="97" idx="2"/>
            <a:endCxn id="177" idx="7"/>
          </p:cNvCxnSpPr>
          <p:nvPr/>
        </p:nvCxnSpPr>
        <p:spPr>
          <a:xfrm rot="5400000">
            <a:off x="6345885" y="4122472"/>
            <a:ext cx="472977" cy="71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Curvo 184"/>
          <p:cNvCxnSpPr>
            <a:cxnSpLocks/>
            <a:stCxn id="99" idx="2"/>
            <a:endCxn id="177" idx="6"/>
          </p:cNvCxnSpPr>
          <p:nvPr/>
        </p:nvCxnSpPr>
        <p:spPr>
          <a:xfrm rot="5400000">
            <a:off x="6927248" y="3611354"/>
            <a:ext cx="642556" cy="190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Curvo 188"/>
          <p:cNvCxnSpPr>
            <a:cxnSpLocks/>
            <a:stCxn id="98" idx="2"/>
            <a:endCxn id="177" idx="6"/>
          </p:cNvCxnSpPr>
          <p:nvPr/>
        </p:nvCxnSpPr>
        <p:spPr>
          <a:xfrm rot="5400000">
            <a:off x="6774848" y="3611354"/>
            <a:ext cx="794956" cy="17526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Curvo 192"/>
          <p:cNvCxnSpPr>
            <a:cxnSpLocks/>
            <a:stCxn id="91" idx="2"/>
            <a:endCxn id="177" idx="6"/>
          </p:cNvCxnSpPr>
          <p:nvPr/>
        </p:nvCxnSpPr>
        <p:spPr>
          <a:xfrm rot="5400000">
            <a:off x="6670073" y="3611353"/>
            <a:ext cx="899731" cy="1647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3" y="3250426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3551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199" name="Conector: Curvo 198"/>
          <p:cNvCxnSpPr>
            <a:stCxn id="96" idx="2"/>
            <a:endCxn id="177" idx="7"/>
          </p:cNvCxnSpPr>
          <p:nvPr/>
        </p:nvCxnSpPr>
        <p:spPr>
          <a:xfrm rot="5400000">
            <a:off x="6179198" y="4136760"/>
            <a:ext cx="625377" cy="532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: Curvo 200"/>
          <p:cNvCxnSpPr>
            <a:cxnSpLocks/>
            <a:stCxn id="90" idx="2"/>
            <a:endCxn id="177" idx="7"/>
          </p:cNvCxnSpPr>
          <p:nvPr/>
        </p:nvCxnSpPr>
        <p:spPr>
          <a:xfrm rot="5400000">
            <a:off x="6074422" y="4136760"/>
            <a:ext cx="730152" cy="42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m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50424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34055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8" name="Conector: Curvo 207"/>
          <p:cNvCxnSpPr>
            <a:endCxn id="177" idx="1"/>
          </p:cNvCxnSpPr>
          <p:nvPr/>
        </p:nvCxnSpPr>
        <p:spPr>
          <a:xfrm rot="16200000" flipH="1">
            <a:off x="5376658" y="4205586"/>
            <a:ext cx="553029" cy="466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m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3300735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0" name="Conector: Curvo 209"/>
          <p:cNvCxnSpPr>
            <a:endCxn id="177" idx="1"/>
          </p:cNvCxnSpPr>
          <p:nvPr/>
        </p:nvCxnSpPr>
        <p:spPr>
          <a:xfrm rot="16200000" flipH="1">
            <a:off x="5257268" y="4086197"/>
            <a:ext cx="646430" cy="612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: Curvo 211"/>
          <p:cNvCxnSpPr>
            <a:cxnSpLocks/>
            <a:stCxn id="92" idx="2"/>
            <a:endCxn id="177" idx="2"/>
          </p:cNvCxnSpPr>
          <p:nvPr/>
        </p:nvCxnSpPr>
        <p:spPr>
          <a:xfrm rot="16200000" flipH="1">
            <a:off x="4599067" y="3667818"/>
            <a:ext cx="794959" cy="1639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3551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250423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6" name="Conector: Curvo 215"/>
          <p:cNvCxnSpPr>
            <a:stCxn id="88" idx="2"/>
            <a:endCxn id="177" idx="2"/>
          </p:cNvCxnSpPr>
          <p:nvPr/>
        </p:nvCxnSpPr>
        <p:spPr>
          <a:xfrm rot="16200000" flipH="1">
            <a:off x="4494292" y="3563044"/>
            <a:ext cx="899734" cy="1744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177" idx="4"/>
            <a:endCxn id="168" idx="0"/>
          </p:cNvCxnSpPr>
          <p:nvPr/>
        </p:nvCxnSpPr>
        <p:spPr>
          <a:xfrm flipH="1">
            <a:off x="4129087" y="5124954"/>
            <a:ext cx="1927116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177" idx="4"/>
            <a:endCxn id="170" idx="0"/>
          </p:cNvCxnSpPr>
          <p:nvPr/>
        </p:nvCxnSpPr>
        <p:spPr>
          <a:xfrm flipH="1">
            <a:off x="5419725" y="5124954"/>
            <a:ext cx="63647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177" idx="4"/>
            <a:endCxn id="172" idx="0"/>
          </p:cNvCxnSpPr>
          <p:nvPr/>
        </p:nvCxnSpPr>
        <p:spPr>
          <a:xfrm>
            <a:off x="6056203" y="5124954"/>
            <a:ext cx="654160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177" idx="4"/>
            <a:endCxn id="174" idx="0"/>
          </p:cNvCxnSpPr>
          <p:nvPr/>
        </p:nvCxnSpPr>
        <p:spPr>
          <a:xfrm>
            <a:off x="6056203" y="5124954"/>
            <a:ext cx="194479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53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765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671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578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6484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79438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2631705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067174" y="2801326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2631705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357812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2631705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648450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2" y="2631705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7939088" y="2801326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1" name="Retângulo: Cantos Superiores Arredondados 10"/>
          <p:cNvSpPr/>
          <p:nvPr/>
        </p:nvSpPr>
        <p:spPr>
          <a:xfrm>
            <a:off x="3867149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ângulo: Cantos Superiores Arredondados 67"/>
          <p:cNvSpPr/>
          <p:nvPr/>
        </p:nvSpPr>
        <p:spPr>
          <a:xfrm>
            <a:off x="5157787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ângulo: Cantos Superiores Arredondados 68"/>
          <p:cNvSpPr/>
          <p:nvPr/>
        </p:nvSpPr>
        <p:spPr>
          <a:xfrm>
            <a:off x="6448425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: Cantos Superiores Arredondados 69"/>
          <p:cNvSpPr/>
          <p:nvPr/>
        </p:nvSpPr>
        <p:spPr>
          <a:xfrm>
            <a:off x="7739063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gual a 12"/>
          <p:cNvSpPr/>
          <p:nvPr/>
        </p:nvSpPr>
        <p:spPr>
          <a:xfrm>
            <a:off x="3822428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Igual a 72"/>
          <p:cNvSpPr/>
          <p:nvPr/>
        </p:nvSpPr>
        <p:spPr>
          <a:xfrm>
            <a:off x="5113066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Igual a 73"/>
          <p:cNvSpPr/>
          <p:nvPr/>
        </p:nvSpPr>
        <p:spPr>
          <a:xfrm>
            <a:off x="6403704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Igual a 74"/>
          <p:cNvSpPr/>
          <p:nvPr/>
        </p:nvSpPr>
        <p:spPr>
          <a:xfrm>
            <a:off x="7697245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532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e0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053012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e1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6335124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e2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762576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e3</a:t>
            </a:r>
          </a:p>
        </p:txBody>
      </p:sp>
      <p:sp>
        <p:nvSpPr>
          <p:cNvPr id="15" name="Sinal de Adição 14"/>
          <p:cNvSpPr/>
          <p:nvPr/>
        </p:nvSpPr>
        <p:spPr>
          <a:xfrm>
            <a:off x="446689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inal de Adição 80"/>
          <p:cNvSpPr/>
          <p:nvPr/>
        </p:nvSpPr>
        <p:spPr>
          <a:xfrm>
            <a:off x="566704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inal de Adição 81"/>
          <p:cNvSpPr/>
          <p:nvPr/>
        </p:nvSpPr>
        <p:spPr>
          <a:xfrm>
            <a:off x="7010067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gual a 82"/>
          <p:cNvSpPr/>
          <p:nvPr/>
        </p:nvSpPr>
        <p:spPr>
          <a:xfrm>
            <a:off x="8353092" y="4187971"/>
            <a:ext cx="610162" cy="610162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9167" y="3823447"/>
            <a:ext cx="2015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Custo</a:t>
            </a:r>
            <a:r>
              <a:rPr lang="en-US" sz="4000" dirty="0"/>
              <a:t> do</a:t>
            </a:r>
          </a:p>
          <a:p>
            <a:pPr algn="ctr"/>
            <a:r>
              <a:rPr lang="en-US" sz="4000" dirty="0" err="1"/>
              <a:t>país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81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166" y="-147803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" y="2096656"/>
            <a:ext cx="7481930" cy="155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5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" y="1042279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4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29" y="1623482"/>
            <a:ext cx="7875751" cy="3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48" y="1694150"/>
            <a:ext cx="7294737" cy="3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" y="-2396246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25" y="574145"/>
            <a:ext cx="2750075" cy="570970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540221" y="323850"/>
            <a:ext cx="3141664" cy="109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Teoria - ICA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05" y="1266826"/>
            <a:ext cx="693508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4806071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6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8987546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0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-1"/>
            <a:ext cx="6438900" cy="6890033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Teoria</a:t>
            </a:r>
            <a:r>
              <a:rPr lang="en-US" sz="5400" dirty="0"/>
              <a:t> – </a:t>
            </a:r>
            <a:r>
              <a:rPr lang="en-US" sz="5400" dirty="0" err="1"/>
              <a:t>Convolução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0923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 - Convolução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28612"/>
            <a:ext cx="4781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t="8626" r="15213" b="465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199466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Convolução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34" y="-5850"/>
            <a:ext cx="6228124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45578"/>
            <a:ext cx="5126736" cy="5611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Metodologia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Modificações no ICA</a:t>
            </a:r>
          </a:p>
          <a:p>
            <a:pPr lvl="1"/>
            <a:r>
              <a:rPr lang="en-US" sz="2000"/>
              <a:t>OO</a:t>
            </a:r>
          </a:p>
          <a:p>
            <a:pPr lvl="1"/>
            <a:r>
              <a:rPr lang="en-US" sz="2000"/>
              <a:t>Paralelismo</a:t>
            </a:r>
          </a:p>
          <a:p>
            <a:pPr lvl="1"/>
            <a:r>
              <a:rPr lang="en-US" sz="2000"/>
              <a:t>Correções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278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Experimentos</a:t>
            </a:r>
            <a:r>
              <a:rPr lang="en-US" sz="5400" dirty="0"/>
              <a:t> e </a:t>
            </a:r>
            <a:r>
              <a:rPr lang="en-US" sz="5400" dirty="0" err="1"/>
              <a:t>Resultados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336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792" y="1458290"/>
              <a:ext cx="7515391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5003867" y="797313"/>
            <a:ext cx="3165660" cy="2114768"/>
            <a:chOff x="5235157" y="1371688"/>
            <a:chExt cx="5235157" cy="3497262"/>
          </a:xfrm>
        </p:grpSpPr>
        <p:pic>
          <p:nvPicPr>
            <p:cNvPr id="1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5003867" y="2603785"/>
            <a:ext cx="3165660" cy="2114768"/>
            <a:chOff x="5235157" y="1371688"/>
            <a:chExt cx="5235157" cy="3497262"/>
          </a:xfrm>
        </p:grpSpPr>
        <p:pic>
          <p:nvPicPr>
            <p:cNvPr id="2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25" name="Retângulo 2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0" name="Retângulo 29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5003867" y="4419544"/>
            <a:ext cx="3165660" cy="2114768"/>
            <a:chOff x="5235157" y="1371688"/>
            <a:chExt cx="5235157" cy="3497262"/>
          </a:xfrm>
        </p:grpSpPr>
        <p:pic>
          <p:nvPicPr>
            <p:cNvPr id="32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33" name="Retângulo 32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8" name="Retângulo 37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8081503" y="784035"/>
            <a:ext cx="3165660" cy="2190316"/>
            <a:chOff x="8081503" y="784035"/>
            <a:chExt cx="3165660" cy="2190316"/>
          </a:xfrm>
        </p:grpSpPr>
        <p:pic>
          <p:nvPicPr>
            <p:cNvPr id="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41" name="Retângulo 40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46" name="Retângulo 45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42" name="Retângulo 4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65" name="Agrupar 64"/>
          <p:cNvGrpSpPr/>
          <p:nvPr/>
        </p:nvGrpSpPr>
        <p:grpSpPr>
          <a:xfrm>
            <a:off x="8090310" y="2613072"/>
            <a:ext cx="3165660" cy="2190316"/>
            <a:chOff x="8081503" y="784035"/>
            <a:chExt cx="3165660" cy="2190316"/>
          </a:xfrm>
        </p:grpSpPr>
        <p:pic>
          <p:nvPicPr>
            <p:cNvPr id="6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67" name="Retângulo 66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71" name="Retângulo 70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73" name="Retângulo 72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Agrupar 73"/>
          <p:cNvGrpSpPr/>
          <p:nvPr/>
        </p:nvGrpSpPr>
        <p:grpSpPr>
          <a:xfrm>
            <a:off x="8097789" y="4432822"/>
            <a:ext cx="3165660" cy="2190316"/>
            <a:chOff x="8081503" y="784035"/>
            <a:chExt cx="3165660" cy="2190316"/>
          </a:xfrm>
        </p:grpSpPr>
        <p:pic>
          <p:nvPicPr>
            <p:cNvPr id="7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76" name="Retângulo 75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80" name="Retângulo 79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82" name="Retângulo 8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2918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778" y="1638472"/>
              <a:ext cx="7515392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Fluxograma: Disco Magnético 2"/>
          <p:cNvSpPr/>
          <p:nvPr/>
        </p:nvSpPr>
        <p:spPr>
          <a:xfrm>
            <a:off x="5526242" y="3180599"/>
            <a:ext cx="849920" cy="762000"/>
          </a:xfrm>
          <a:prstGeom prst="flowChartMagneticDisk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Conector de Seta Reta 38"/>
          <p:cNvCxnSpPr>
            <a:stCxn id="11" idx="3"/>
            <a:endCxn id="3" idx="2"/>
          </p:cNvCxnSpPr>
          <p:nvPr/>
        </p:nvCxnSpPr>
        <p:spPr>
          <a:xfrm>
            <a:off x="5251901" y="3557785"/>
            <a:ext cx="274341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Agrupar 93"/>
          <p:cNvGrpSpPr/>
          <p:nvPr/>
        </p:nvGrpSpPr>
        <p:grpSpPr>
          <a:xfrm>
            <a:off x="7689359" y="884829"/>
            <a:ext cx="1057551" cy="706480"/>
            <a:chOff x="7281549" y="983457"/>
            <a:chExt cx="5235157" cy="3497262"/>
          </a:xfrm>
        </p:grpSpPr>
        <p:pic>
          <p:nvPicPr>
            <p:cNvPr id="9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96" name="Retângulo 95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Agrupar 99"/>
          <p:cNvGrpSpPr/>
          <p:nvPr/>
        </p:nvGrpSpPr>
        <p:grpSpPr>
          <a:xfrm>
            <a:off x="7689359" y="3162253"/>
            <a:ext cx="1038513" cy="693762"/>
            <a:chOff x="7281549" y="983457"/>
            <a:chExt cx="5235157" cy="3497262"/>
          </a:xfrm>
        </p:grpSpPr>
        <p:pic>
          <p:nvPicPr>
            <p:cNvPr id="10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02" name="Retângulo 10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ector: Curvo 50"/>
          <p:cNvCxnSpPr>
            <a:stCxn id="3" idx="4"/>
            <a:endCxn id="49" idx="1"/>
          </p:cNvCxnSpPr>
          <p:nvPr/>
        </p:nvCxnSpPr>
        <p:spPr>
          <a:xfrm flipV="1">
            <a:off x="6376162" y="1238947"/>
            <a:ext cx="856329" cy="23226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/>
          <p:cNvCxnSpPr>
            <a:stCxn id="3" idx="4"/>
            <a:endCxn id="106" idx="1"/>
          </p:cNvCxnSpPr>
          <p:nvPr/>
        </p:nvCxnSpPr>
        <p:spPr>
          <a:xfrm flipV="1">
            <a:off x="6376162" y="1781600"/>
            <a:ext cx="867701" cy="177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/>
          <p:cNvCxnSpPr>
            <a:stCxn id="3" idx="4"/>
            <a:endCxn id="107" idx="1"/>
          </p:cNvCxnSpPr>
          <p:nvPr/>
        </p:nvCxnSpPr>
        <p:spPr>
          <a:xfrm flipV="1">
            <a:off x="6376162" y="2366158"/>
            <a:ext cx="877825" cy="11954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o 56"/>
          <p:cNvCxnSpPr>
            <a:cxnSpLocks/>
            <a:stCxn id="3" idx="4"/>
            <a:endCxn id="151" idx="1"/>
          </p:cNvCxnSpPr>
          <p:nvPr/>
        </p:nvCxnSpPr>
        <p:spPr>
          <a:xfrm>
            <a:off x="6376162" y="3561599"/>
            <a:ext cx="866721" cy="918790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Agrupar 109"/>
          <p:cNvGrpSpPr/>
          <p:nvPr/>
        </p:nvGrpSpPr>
        <p:grpSpPr>
          <a:xfrm>
            <a:off x="7676301" y="1453092"/>
            <a:ext cx="1057551" cy="706480"/>
            <a:chOff x="7281549" y="983457"/>
            <a:chExt cx="5235157" cy="3497262"/>
          </a:xfrm>
        </p:grpSpPr>
        <p:pic>
          <p:nvPicPr>
            <p:cNvPr id="11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2" name="Retângulo 11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Agrupar 115"/>
          <p:cNvGrpSpPr/>
          <p:nvPr/>
        </p:nvGrpSpPr>
        <p:grpSpPr>
          <a:xfrm>
            <a:off x="7681425" y="2017265"/>
            <a:ext cx="1057551" cy="706480"/>
            <a:chOff x="7281549" y="983457"/>
            <a:chExt cx="5235157" cy="3497262"/>
          </a:xfrm>
        </p:grpSpPr>
        <p:pic>
          <p:nvPicPr>
            <p:cNvPr id="117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8" name="Retângulo 117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Agrupar 121"/>
          <p:cNvGrpSpPr/>
          <p:nvPr/>
        </p:nvGrpSpPr>
        <p:grpSpPr>
          <a:xfrm>
            <a:off x="7681425" y="2587630"/>
            <a:ext cx="1057551" cy="706480"/>
            <a:chOff x="7281549" y="983457"/>
            <a:chExt cx="5235157" cy="3497262"/>
          </a:xfrm>
        </p:grpSpPr>
        <p:pic>
          <p:nvPicPr>
            <p:cNvPr id="123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24" name="Retângulo 123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aixaDeTexto 48"/>
          <p:cNvSpPr txBox="1"/>
          <p:nvPr/>
        </p:nvSpPr>
        <p:spPr>
          <a:xfrm>
            <a:off x="7232491" y="10542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7243863" y="15969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07" name="CaixaDeTexto 106"/>
          <p:cNvSpPr txBox="1"/>
          <p:nvPr/>
        </p:nvSpPr>
        <p:spPr>
          <a:xfrm>
            <a:off x="7253987" y="2181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28" name="CaixaDeTexto 127"/>
          <p:cNvSpPr txBox="1"/>
          <p:nvPr/>
        </p:nvSpPr>
        <p:spPr>
          <a:xfrm>
            <a:off x="7239605" y="27714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29" name="CaixaDeTexto 128"/>
          <p:cNvSpPr txBox="1"/>
          <p:nvPr/>
        </p:nvSpPr>
        <p:spPr>
          <a:xfrm>
            <a:off x="7248486" y="333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cxnSp>
        <p:nvCxnSpPr>
          <p:cNvPr id="62" name="Conector: Curvo 61"/>
          <p:cNvCxnSpPr>
            <a:stCxn id="3" idx="4"/>
            <a:endCxn id="128" idx="1"/>
          </p:cNvCxnSpPr>
          <p:nvPr/>
        </p:nvCxnSpPr>
        <p:spPr>
          <a:xfrm flipV="1">
            <a:off x="6376162" y="2956096"/>
            <a:ext cx="863443" cy="605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Curvo 130"/>
          <p:cNvCxnSpPr>
            <a:cxnSpLocks/>
            <a:stCxn id="3" idx="4"/>
            <a:endCxn id="129" idx="1"/>
          </p:cNvCxnSpPr>
          <p:nvPr/>
        </p:nvCxnSpPr>
        <p:spPr>
          <a:xfrm flipV="1">
            <a:off x="6376162" y="3515582"/>
            <a:ext cx="872324" cy="46017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Agrupar 132"/>
          <p:cNvGrpSpPr/>
          <p:nvPr/>
        </p:nvGrpSpPr>
        <p:grpSpPr>
          <a:xfrm>
            <a:off x="7678255" y="5276484"/>
            <a:ext cx="1038513" cy="693762"/>
            <a:chOff x="7281549" y="983457"/>
            <a:chExt cx="5235157" cy="3497262"/>
          </a:xfrm>
        </p:grpSpPr>
        <p:pic>
          <p:nvPicPr>
            <p:cNvPr id="13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35" name="Retângulo 134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Agrupar 138"/>
          <p:cNvGrpSpPr/>
          <p:nvPr/>
        </p:nvGrpSpPr>
        <p:grpSpPr>
          <a:xfrm>
            <a:off x="7670321" y="4131496"/>
            <a:ext cx="1057551" cy="706480"/>
            <a:chOff x="7281549" y="983457"/>
            <a:chExt cx="5235157" cy="3497262"/>
          </a:xfrm>
        </p:grpSpPr>
        <p:pic>
          <p:nvPicPr>
            <p:cNvPr id="1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1" name="Retângulo 140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tângulo 142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tângulo 143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Agrupar 144"/>
          <p:cNvGrpSpPr/>
          <p:nvPr/>
        </p:nvGrpSpPr>
        <p:grpSpPr>
          <a:xfrm>
            <a:off x="7670321" y="4701861"/>
            <a:ext cx="1057551" cy="706480"/>
            <a:chOff x="7281549" y="983457"/>
            <a:chExt cx="5235157" cy="3497262"/>
          </a:xfrm>
        </p:grpSpPr>
        <p:pic>
          <p:nvPicPr>
            <p:cNvPr id="14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7" name="Retângulo 146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CaixaDeTexto 150"/>
          <p:cNvSpPr txBox="1"/>
          <p:nvPr/>
        </p:nvSpPr>
        <p:spPr>
          <a:xfrm>
            <a:off x="7242883" y="42957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2" name="CaixaDeTexto 151"/>
          <p:cNvSpPr txBox="1"/>
          <p:nvPr/>
        </p:nvSpPr>
        <p:spPr>
          <a:xfrm>
            <a:off x="7228501" y="4885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7237382" y="5445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cxnSp>
        <p:nvCxnSpPr>
          <p:cNvPr id="156" name="Conector: Curvo 155"/>
          <p:cNvCxnSpPr>
            <a:stCxn id="3" idx="4"/>
            <a:endCxn id="152" idx="1"/>
          </p:cNvCxnSpPr>
          <p:nvPr/>
        </p:nvCxnSpPr>
        <p:spPr>
          <a:xfrm>
            <a:off x="6376162" y="3561599"/>
            <a:ext cx="852339" cy="150872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Curvo 157"/>
          <p:cNvCxnSpPr>
            <a:stCxn id="3" idx="4"/>
            <a:endCxn id="153" idx="1"/>
          </p:cNvCxnSpPr>
          <p:nvPr/>
        </p:nvCxnSpPr>
        <p:spPr>
          <a:xfrm>
            <a:off x="6376162" y="3561599"/>
            <a:ext cx="861220" cy="20682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Imagem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30" y="1020711"/>
            <a:ext cx="1257896" cy="1228480"/>
          </a:xfrm>
          <a:prstGeom prst="rect">
            <a:avLst/>
          </a:prstGeom>
        </p:spPr>
      </p:pic>
      <p:pic>
        <p:nvPicPr>
          <p:cNvPr id="170" name="Imagem 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172" y="1009517"/>
            <a:ext cx="1290216" cy="1239673"/>
          </a:xfrm>
          <a:prstGeom prst="rect">
            <a:avLst/>
          </a:prstGeom>
        </p:spPr>
      </p:pic>
      <p:sp>
        <p:nvSpPr>
          <p:cNvPr id="173" name="Seta: para a Direita Listrada 172"/>
          <p:cNvSpPr/>
          <p:nvPr/>
        </p:nvSpPr>
        <p:spPr>
          <a:xfrm>
            <a:off x="8577804" y="1026376"/>
            <a:ext cx="506839" cy="4189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Seta: para a Direita Listrada 174"/>
          <p:cNvSpPr/>
          <p:nvPr/>
        </p:nvSpPr>
        <p:spPr>
          <a:xfrm>
            <a:off x="9208828" y="2448314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eta: para a Direita Listrada 175"/>
          <p:cNvSpPr/>
          <p:nvPr/>
        </p:nvSpPr>
        <p:spPr>
          <a:xfrm>
            <a:off x="9197134" y="4936423"/>
            <a:ext cx="506839" cy="418950"/>
          </a:xfrm>
          <a:prstGeom prst="striped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tângulo 176"/>
          <p:cNvSpPr/>
          <p:nvPr/>
        </p:nvSpPr>
        <p:spPr>
          <a:xfrm>
            <a:off x="9238986" y="2341996"/>
            <a:ext cx="24664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Lado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100m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Quadrículas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150X185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277,5 km</a:t>
            </a:r>
            <a:r>
              <a:rPr lang="en-US" baseline="30000" dirty="0"/>
              <a:t>2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Regiões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15X15</a:t>
            </a:r>
          </a:p>
        </p:txBody>
      </p:sp>
      <p:sp>
        <p:nvSpPr>
          <p:cNvPr id="178" name="Seta: para a Direita Listrada 177"/>
          <p:cNvSpPr/>
          <p:nvPr/>
        </p:nvSpPr>
        <p:spPr>
          <a:xfrm>
            <a:off x="9197135" y="3258847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eta: para a Direita Listrada 178"/>
          <p:cNvSpPr/>
          <p:nvPr/>
        </p:nvSpPr>
        <p:spPr>
          <a:xfrm>
            <a:off x="9217963" y="4067426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429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799480307"/>
              </p:ext>
            </p:extLst>
          </p:nvPr>
        </p:nvGraphicFramePr>
        <p:xfrm>
          <a:off x="6024563" y="1520296"/>
          <a:ext cx="5505450" cy="389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10518"/>
            <a:ext cx="4502130" cy="26528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003426" y="1844146"/>
            <a:ext cx="246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Previsão</a:t>
            </a:r>
            <a:r>
              <a:rPr lang="en-US" dirty="0"/>
              <a:t> com </a:t>
            </a:r>
            <a:r>
              <a:rPr lang="en-US" dirty="0" err="1"/>
              <a:t>matriz</a:t>
            </a:r>
            <a:r>
              <a:rPr lang="en-US" dirty="0"/>
              <a:t> 9x9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42304" y="345229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897284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29" name="Agrupar 28"/>
          <p:cNvGrpSpPr/>
          <p:nvPr/>
        </p:nvGrpSpPr>
        <p:grpSpPr>
          <a:xfrm>
            <a:off x="242702" y="2722563"/>
            <a:ext cx="11706596" cy="3249612"/>
            <a:chOff x="838200" y="1322388"/>
            <a:chExt cx="8899599" cy="247042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22388"/>
              <a:ext cx="1541531" cy="1232000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284" y="1322388"/>
              <a:ext cx="1541531" cy="1232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368" y="1322388"/>
              <a:ext cx="1541531" cy="12320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452" y="1322388"/>
              <a:ext cx="1541531" cy="1232000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4536" y="1322388"/>
              <a:ext cx="1541531" cy="123200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5550" y="2554388"/>
              <a:ext cx="1543265" cy="1238423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28" y="2554387"/>
              <a:ext cx="1543265" cy="123842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0656" y="2554387"/>
              <a:ext cx="1543265" cy="1238423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4534" y="2554387"/>
              <a:ext cx="1543265" cy="1238423"/>
            </a:xfrm>
            <a:prstGeom prst="rect">
              <a:avLst/>
            </a:prstGeom>
          </p:spPr>
        </p:pic>
      </p:grp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  <p:pic>
        <p:nvPicPr>
          <p:cNvPr id="47" name="Imagem 4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2702" y="2731308"/>
            <a:ext cx="2022283" cy="161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3539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31308"/>
            <a:ext cx="2022283" cy="161621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79" y="2731308"/>
            <a:ext cx="2022283" cy="1616219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56" y="2722563"/>
            <a:ext cx="2022283" cy="1616219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33" y="2731308"/>
            <a:ext cx="2022283" cy="1616219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211" y="2729226"/>
            <a:ext cx="2022283" cy="1616219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210" y="4347526"/>
            <a:ext cx="2024558" cy="1624646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93" y="4347526"/>
            <a:ext cx="2024558" cy="1624646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925" y="4347526"/>
            <a:ext cx="2024558" cy="1624646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614" y="4347526"/>
            <a:ext cx="2024558" cy="1624646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7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886982"/>
            <a:ext cx="6686550" cy="3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22562"/>
            <a:ext cx="1972300" cy="15762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01" y="2722562"/>
            <a:ext cx="2010942" cy="16071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42" y="2722562"/>
            <a:ext cx="1987376" cy="1588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17" y="2722562"/>
            <a:ext cx="2002580" cy="16004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96" y="2722562"/>
            <a:ext cx="1953164" cy="15609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9" y="4357832"/>
            <a:ext cx="1953251" cy="1581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917" y="4357831"/>
            <a:ext cx="2002580" cy="16216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044" y="4357831"/>
            <a:ext cx="1992761" cy="16028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201" y="4343209"/>
            <a:ext cx="2010942" cy="161749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872531" y="2295743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60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42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Conclusão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640267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38200" y="1973928"/>
            <a:ext cx="6597650" cy="281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77" y="2008885"/>
            <a:ext cx="3269273" cy="18175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" y="2011583"/>
            <a:ext cx="3254476" cy="1812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1" y="3825732"/>
            <a:ext cx="1823681" cy="760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7" y="3823772"/>
            <a:ext cx="1823795" cy="9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950" y="1966307"/>
            <a:ext cx="4052774" cy="2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2621</TotalTime>
  <Words>2305</Words>
  <Application>Microsoft Office PowerPoint</Application>
  <PresentationFormat>Widescreen</PresentationFormat>
  <Paragraphs>661</Paragraphs>
  <Slides>63</Slides>
  <Notes>45</Notes>
  <HiddenSlides>34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63</vt:i4>
      </vt:variant>
    </vt:vector>
  </HeadingPairs>
  <TitlesOfParts>
    <vt:vector size="69" baseType="lpstr">
      <vt:lpstr>Arial</vt:lpstr>
      <vt:lpstr>Calibri</vt:lpstr>
      <vt:lpstr>Calibri Light</vt:lpstr>
      <vt:lpstr>Lucida Calligraphy</vt:lpstr>
      <vt:lpstr>Wingdings</vt:lpstr>
      <vt:lpstr>Tema do Office</vt:lpstr>
      <vt:lpstr>Otimização Competitiva Imperialista para Previsão Espacial Urbana em Alta Resolução</vt:lpstr>
      <vt:lpstr>Tópicos Remover este slide</vt:lpstr>
      <vt:lpstr>O crescimento espacial urbano</vt:lpstr>
      <vt:lpstr>Prevendo o crescimento espacial urbano</vt:lpstr>
      <vt:lpstr>Introdução</vt:lpstr>
      <vt:lpstr>Introdução</vt:lpstr>
      <vt:lpstr>Introdução</vt:lpstr>
      <vt:lpstr>Mapas de regiões</vt:lpstr>
      <vt:lpstr>Métodos de Previsão (WILLIS,2002)</vt:lpstr>
      <vt:lpstr>Introdução</vt:lpstr>
      <vt:lpstr>Métodos de Previsão</vt:lpstr>
      <vt:lpstr>Introdução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Teoria - ICA</vt:lpstr>
      <vt:lpstr>Metodologia</vt:lpstr>
      <vt:lpstr>Convolução  Bidimensional</vt:lpstr>
      <vt:lpstr>Convolução de Imagens</vt:lpstr>
      <vt:lpstr>ICA – Atashpaz-Gagari, Lucas (Canônico)</vt:lpstr>
      <vt:lpstr>ICA - Roche</vt:lpstr>
      <vt:lpstr>Se sobrar slide colocar um com simulação do ICA</vt:lpstr>
      <vt:lpstr>ICA - Proposta</vt:lpstr>
      <vt:lpstr>ICA – Problema da Dimensionalidade</vt:lpstr>
      <vt:lpstr>ICA – Problema da Dimensionalidade</vt:lpstr>
      <vt:lpstr>ICA - Convolução de Imagens</vt:lpstr>
      <vt:lpstr>Função de Previsão</vt:lpstr>
      <vt:lpstr>Função de Previsão</vt:lpstr>
      <vt:lpstr>ICA - Função de Avaliação</vt:lpstr>
      <vt:lpstr>ICA - Função de Avaliação</vt:lpstr>
      <vt:lpstr>ICA - Função de Avaliação</vt:lpstr>
      <vt:lpstr>Teoria - ICA</vt:lpstr>
      <vt:lpstr>Teoria - ICA</vt:lpstr>
      <vt:lpstr>Teoria - ICA</vt:lpstr>
      <vt:lpstr>Teoria - ICA</vt:lpstr>
      <vt:lpstr>Teoria - ICA</vt:lpstr>
      <vt:lpstr>Apresentação do PowerPoint</vt:lpstr>
      <vt:lpstr>Teoria - ICA</vt:lpstr>
      <vt:lpstr>Teoria - ICA</vt:lpstr>
      <vt:lpstr>Teoria – Convolução</vt:lpstr>
      <vt:lpstr>Teoria - Convolução</vt:lpstr>
      <vt:lpstr>Teoria - Convolução</vt:lpstr>
      <vt:lpstr>Metodologia</vt:lpstr>
      <vt:lpstr>Metodologia</vt:lpstr>
      <vt:lpstr>Metodologia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Experimentos e resultados(REMOVER)</vt:lpstr>
      <vt:lpstr>Conclusão</vt:lpstr>
      <vt:lpstr>Conclusão(REMOVER)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116</cp:revision>
  <dcterms:created xsi:type="dcterms:W3CDTF">2017-01-18T10:11:40Z</dcterms:created>
  <dcterms:modified xsi:type="dcterms:W3CDTF">2017-01-26T17:45:31Z</dcterms:modified>
</cp:coreProperties>
</file>